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3"/>
  </p:notesMasterIdLst>
  <p:handoutMasterIdLst>
    <p:handoutMasterId r:id="rId14"/>
  </p:handoutMasterIdLst>
  <p:sldIdLst>
    <p:sldId id="258" r:id="rId5"/>
    <p:sldId id="265" r:id="rId6"/>
    <p:sldId id="272" r:id="rId7"/>
    <p:sldId id="300" r:id="rId8"/>
    <p:sldId id="282" r:id="rId9"/>
    <p:sldId id="287" r:id="rId10"/>
    <p:sldId id="292" r:id="rId11"/>
    <p:sldId id="299" r:id="rId12"/>
  </p:sldIdLst>
  <p:sldSz cx="12192000" cy="6858000"/>
  <p:notesSz cx="6858000" cy="9144000"/>
  <p:embeddedFontLst>
    <p:embeddedFont>
      <p:font typeface="Avenir Next LT Pro" panose="020B0504020202020204" pitchFamily="3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Speak Pro" panose="020B0504020101020102"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 Initial" id="{B02B9963-0B88-4D4E-AE63-BA22E6C8BD5F}">
          <p14:sldIdLst>
            <p14:sldId id="258"/>
            <p14:sldId id="265"/>
            <p14:sldId id="272"/>
            <p14:sldId id="300"/>
          </p14:sldIdLst>
        </p14:section>
        <p14:section name="Final Section" id="{E4F74F8C-3A3C-489C-977F-9CFBA44228E2}">
          <p14:sldIdLst>
            <p14:sldId id="282"/>
            <p14:sldId id="287"/>
            <p14:sldId id="292"/>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82" d="100"/>
          <a:sy n="82" d="100"/>
        </p:scale>
        <p:origin x="720" y="77"/>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27-Sep-22</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27-Sep-22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27-Sep-22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27-Sep-22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27-Sep-22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27-Sep-22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27-Sep-22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27-Sep-22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27-Sep-22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27-Sep-22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27-Sep-22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27-Sep-22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27-Sep-22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27-Sep-22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27-Sep-22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27-Sep-22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27-Sep-22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27-Sep-22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27-Sep-22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27-Sep-22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27-Sep-22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27-Sep-22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27-Sep-22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27-Sep-22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27-Sep-22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27-Sep-22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27-Sep-22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27-Sep-22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27-Sep-22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27-Sep-22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27-Sep-22</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27-Sep-22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27-Sep-22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27-Sep-22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27-Sep-22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27-Sep-22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27-Sep-22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27-Sep-22</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3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700582"/>
            <a:ext cx="9346654" cy="915873"/>
          </a:xfrm>
        </p:spPr>
        <p:txBody>
          <a:bodyPr>
            <a:normAutofit fontScale="90000"/>
          </a:bodyPr>
          <a:lstStyle/>
          <a:p>
            <a:r>
              <a:rPr lang="en-US" dirty="0"/>
              <a:t>WORLD HAPPINESS REPORT</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Shivam N. Gadekar</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a:t>2022</a:t>
            </a:r>
          </a:p>
        </p:txBody>
      </p:sp>
    </p:spTree>
    <p:extLst>
      <p:ext uri="{BB962C8B-B14F-4D97-AF65-F5344CB8AC3E}">
        <p14:creationId xmlns:p14="http://schemas.microsoft.com/office/powerpoint/2010/main" val="301306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117870" y="373111"/>
            <a:ext cx="4965713" cy="6382252"/>
          </a:xfrm>
        </p:spPr>
        <p:txBody>
          <a:bodyPr>
            <a:normAutofit/>
          </a:bodyPr>
          <a:lstStyle/>
          <a:p>
            <a:pPr algn="just"/>
            <a:r>
              <a:rPr lang="en-US" sz="1800" dirty="0"/>
              <a:t>The World Happiness Report is a landmark survey of the state of global happiness. The first report was published in 2012, the second in 2013, the third in 2015, and the fourth in the 2016 Update. The World Happiness 2017, which ranks 155 countries by their happiness levels, was released at the United Nations at an event celebrating International Day of Happiness on March 20th.</a:t>
            </a:r>
          </a:p>
          <a:p>
            <a:pPr algn="just"/>
            <a:r>
              <a:rPr lang="en-US" sz="1800" dirty="0"/>
              <a:t>The report continues to gain global recognition as governments, organizations and civil society increasingly use happiness indicators to inform their policy-making decisions. Leading experts across fields – economics, psychology, survey analysis, national statistics, health, public policy and more – describe how measurements of well-being can be used effectively to assess the progress of nations. </a:t>
            </a:r>
          </a:p>
          <a:p>
            <a:pPr algn="just"/>
            <a:r>
              <a:rPr lang="en-US" sz="1800" dirty="0"/>
              <a:t>The reports review the state of happiness in the world today and show how the new science of happiness explains personal and national variations in happiness.</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World Happiness Report</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PROBLEM STATEMENT</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2022</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DYSTOPIA AND RESIDUALS</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928799" y="1846062"/>
            <a:ext cx="5157787" cy="823912"/>
          </a:xfrm>
        </p:spPr>
        <p:txBody>
          <a:bodyPr/>
          <a:lstStyle/>
          <a:p>
            <a:r>
              <a:rPr lang="en-US" dirty="0"/>
              <a:t>What is Dystopia?</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928800" y="2669974"/>
            <a:ext cx="6479706" cy="3489426"/>
          </a:xfrm>
        </p:spPr>
        <p:txBody>
          <a:bodyPr>
            <a:normAutofit lnSpcReduction="10000"/>
          </a:bodyPr>
          <a:lstStyle/>
          <a:p>
            <a:pPr marL="0" indent="0" algn="just">
              <a:buNone/>
            </a:pPr>
            <a:r>
              <a:rPr lang="en-US" sz="2000" dirty="0"/>
              <a:t>Dystopia is an imaginary country that has the world’s least-happy people. The purpose in establishing Dystopia is to have a benchmark against which all countries can be favorably compared (no country performs more poorly than Dystopia) in terms of each of the six key variables, thus allowing each sub-bar to be of positive width. The lowest scores observed for the six key variables, therefore, characterize Dystopia. Since life would be very unpleasant in a country with the world’s lowest incomes, lowest life expectancy, lowest generosity, most corruption, least freedom and least social support, it is referred to as “Dystopia,” in contrast to Utopia.</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7629757" y="2246598"/>
            <a:ext cx="4360080" cy="489852"/>
          </a:xfrm>
        </p:spPr>
        <p:txBody>
          <a:bodyPr/>
          <a:lstStyle/>
          <a:p>
            <a:r>
              <a:rPr lang="en-US" dirty="0"/>
              <a:t>What are the residuals?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World Happiness Report</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2022</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7560284" y="2772719"/>
            <a:ext cx="4134071" cy="2773258"/>
          </a:xfrm>
        </p:spPr>
        <p:txBody>
          <a:bodyPr>
            <a:normAutofit/>
          </a:bodyPr>
          <a:lstStyle/>
          <a:p>
            <a:pPr marL="0" indent="0">
              <a:buNone/>
            </a:pPr>
            <a:r>
              <a:rPr lang="en-US" sz="1800" dirty="0"/>
              <a:t>The residuals, or unexplained components, differ for each country, reflecting the extent to which the six variables either over- or under-explain average life evaluations. These residuals have an average value of approximately zero over the whole set of countries. </a:t>
            </a:r>
          </a:p>
        </p:txBody>
      </p:sp>
    </p:spTree>
    <p:extLst>
      <p:ext uri="{BB962C8B-B14F-4D97-AF65-F5344CB8AC3E}">
        <p14:creationId xmlns:p14="http://schemas.microsoft.com/office/powerpoint/2010/main" val="263795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normAutofit fontScale="90000"/>
          </a:bodyPr>
          <a:lstStyle/>
          <a:p>
            <a:r>
              <a:rPr lang="en-US" dirty="0"/>
              <a:t>What do the columns succeeding the Happiness Score (like Family, Generosity, etc.) describe?</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928800" y="2162896"/>
            <a:ext cx="10765555" cy="3489426"/>
          </a:xfrm>
        </p:spPr>
        <p:txBody>
          <a:bodyPr>
            <a:normAutofit/>
          </a:bodyPr>
          <a:lstStyle/>
          <a:p>
            <a:pPr marL="0" indent="0" algn="just">
              <a:buNone/>
            </a:pPr>
            <a:r>
              <a:rPr lang="en-US" sz="2000" dirty="0"/>
              <a:t>The following columns: GDP per Capita, Family, Life Expectancy, Freedom, Generosity, Trust Government Corruption describe the extent to which these factors contribute in evaluating the happiness in each country.</a:t>
            </a:r>
          </a:p>
          <a:p>
            <a:pPr marL="0" indent="0" algn="just">
              <a:buNone/>
            </a:pPr>
            <a:r>
              <a:rPr lang="en-US" sz="2000" dirty="0"/>
              <a:t>The Dystopia Residual metric actually is the Dystopia Happiness Score(1.85) + the Residual value or the unexplained value for each country.</a:t>
            </a:r>
          </a:p>
          <a:p>
            <a:pPr marL="0" indent="0" algn="just">
              <a:buNone/>
            </a:pPr>
            <a:r>
              <a:rPr lang="en-US" sz="2000" dirty="0"/>
              <a:t>The Dystopia Residual is already provided in the dataset. </a:t>
            </a:r>
          </a:p>
          <a:p>
            <a:pPr marL="0" indent="0" algn="just">
              <a:buNone/>
            </a:pPr>
            <a:r>
              <a:rPr lang="en-US" sz="2000" dirty="0"/>
              <a:t>If you add all these factors up, you get the happiness score so it might be un-reliable to model them to predict Happiness Scores.</a:t>
            </a:r>
          </a:p>
          <a:p>
            <a:pPr marL="0" indent="0" algn="just">
              <a:buNone/>
            </a:pPr>
            <a:r>
              <a:rPr lang="en-US" sz="2000" dirty="0"/>
              <a:t>You need to predict the happiness score considering all the other factors mentioned in the dataset. </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World Happiness Report</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2022</a:t>
            </a:r>
          </a:p>
        </p:txBody>
      </p:sp>
    </p:spTree>
    <p:extLst>
      <p:ext uri="{BB962C8B-B14F-4D97-AF65-F5344CB8AC3E}">
        <p14:creationId xmlns:p14="http://schemas.microsoft.com/office/powerpoint/2010/main" val="65332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828787" y="-9152"/>
            <a:ext cx="10515600" cy="1325563"/>
          </a:xfrm>
        </p:spPr>
        <p:txBody>
          <a:bodyPr/>
          <a:lstStyle/>
          <a:p>
            <a:r>
              <a:rPr lang="en-US" dirty="0"/>
              <a:t>CORRELATION HEATMAP</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2022</a:t>
            </a:r>
          </a:p>
        </p:txBody>
      </p:sp>
      <p:pic>
        <p:nvPicPr>
          <p:cNvPr id="19" name="Picture 18">
            <a:extLst>
              <a:ext uri="{FF2B5EF4-FFF2-40B4-BE49-F238E27FC236}">
                <a16:creationId xmlns:a16="http://schemas.microsoft.com/office/drawing/2014/main" id="{006E3712-2B65-A424-BAE3-3349BDFF649C}"/>
              </a:ext>
            </a:extLst>
          </p:cNvPr>
          <p:cNvPicPr>
            <a:picLocks noChangeAspect="1"/>
          </p:cNvPicPr>
          <p:nvPr/>
        </p:nvPicPr>
        <p:blipFill>
          <a:blip r:embed="rId2"/>
          <a:stretch>
            <a:fillRect/>
          </a:stretch>
        </p:blipFill>
        <p:spPr>
          <a:xfrm>
            <a:off x="93310" y="1118699"/>
            <a:ext cx="11577127" cy="5297721"/>
          </a:xfrm>
          <a:prstGeom prst="rect">
            <a:avLst/>
          </a:prstGeom>
        </p:spPr>
      </p:pic>
    </p:spTree>
    <p:extLst>
      <p:ext uri="{BB962C8B-B14F-4D97-AF65-F5344CB8AC3E}">
        <p14:creationId xmlns:p14="http://schemas.microsoft.com/office/powerpoint/2010/main" val="3440486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p:txBody>
          <a:body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p:txBody>
          <a:bodyPr/>
          <a:lstStyle/>
          <a:p>
            <a:r>
              <a:rPr lang="en-US" dirty="0"/>
              <a:t>Slide Subtitle</a:t>
            </a:r>
            <a:br>
              <a:rPr lang="en-US" dirty="0"/>
            </a:br>
            <a:r>
              <a:rPr lang="en-US" dirty="0"/>
              <a:t>or Picture</a:t>
            </a:r>
            <a:br>
              <a:rPr lang="en-US" dirty="0"/>
            </a:br>
            <a:r>
              <a:rPr lang="en-US" dirty="0"/>
              <a:t>Caption</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dirty="0"/>
              <a:t>20XX</a:t>
            </a:r>
          </a:p>
        </p:txBody>
      </p:sp>
      <p:pic>
        <p:nvPicPr>
          <p:cNvPr id="13" name="Picture Placeholder 12" descr="A group of people discuss something">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t>OVERVIEW SLIDE</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Item 1 Title</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7</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20XX</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Item 2 Title</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lstStyle/>
          <a:p>
            <a:r>
              <a:rPr lang="en-US" dirty="0"/>
              <a:t>Item 3 Title</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t>Item 4 Title</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dirty="0"/>
              <a:t>Item 5 Title</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t>Item 6 Title</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fontScale="92500" lnSpcReduction="20000"/>
          </a:bodyPr>
          <a:lstStyle/>
          <a:p>
            <a:r>
              <a:rPr lang="en-US" dirty="0"/>
              <a:t>Maximincto od essi sime voluptati ipis maximus liquatem voluptatur.</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fontScale="92500" lnSpcReduction="20000"/>
          </a:bodyPr>
          <a:lstStyle/>
          <a:p>
            <a:r>
              <a:rPr lang="en-US" dirty="0"/>
              <a:t>Maximincto od essi sime voluptati ipis maximus liquatem voluptatur.</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p:txBody>
          <a:bodyPr>
            <a:normAutofit fontScale="92500" lnSpcReduction="20000"/>
          </a:bodyPr>
          <a:lstStyle/>
          <a:p>
            <a:r>
              <a:rPr lang="en-US" dirty="0"/>
              <a:t>Maximincto od essi sime voluptati ipis maximus liquatem voluptatur.</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p:txBody>
          <a:bodyPr>
            <a:normAutofit fontScale="92500" lnSpcReduction="20000"/>
          </a:bodyPr>
          <a:lstStyle/>
          <a:p>
            <a:r>
              <a:rPr lang="en-US" dirty="0"/>
              <a:t>Maximincto od essi sime voluptati ipis maximus liquatem voluptatur.</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p:txBody>
          <a:bodyPr>
            <a:normAutofit fontScale="92500" lnSpcReduction="20000"/>
          </a:bodyPr>
          <a:lstStyle/>
          <a:p>
            <a:r>
              <a:rPr lang="en-US" dirty="0"/>
              <a:t>Maximincto od essi sime voluptati ipis maximus liquatem voluptatur.</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p:txBody>
          <a:bodyPr>
            <a:normAutofit fontScale="92500" lnSpcReduction="20000"/>
          </a:bodyPr>
          <a:lstStyle/>
          <a:p>
            <a:r>
              <a:rPr lang="en-US" dirty="0"/>
              <a:t>Maximincto od essi sime voluptati ipis maximus liquatem voluptatur.</a:t>
            </a:r>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8940" y="1757980"/>
            <a:ext cx="862926" cy="864000"/>
          </a:xfrm>
        </p:spPr>
      </p:pic>
      <p:pic>
        <p:nvPicPr>
          <p:cNvPr id="59" name="Picture Placeholder 58" descr="Stopwatch">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p:pic>
      <p:pic>
        <p:nvPicPr>
          <p:cNvPr id="61" name="Picture Placeholder 60" descr="Target">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p:pic>
      <p:pic>
        <p:nvPicPr>
          <p:cNvPr id="71" name="Picture Placeholder 70" descr="Checklist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432166" y="1757980"/>
            <a:ext cx="867600" cy="868680"/>
          </a:xfrm>
        </p:spPr>
      </p:pic>
      <p:pic>
        <p:nvPicPr>
          <p:cNvPr id="73" name="Picture Placeholder 72" descr="List">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967476" y="1757980"/>
            <a:ext cx="867600" cy="868680"/>
          </a:xfrm>
        </p:spPr>
      </p:pic>
      <p:pic>
        <p:nvPicPr>
          <p:cNvPr id="77" name="Picture Placeholder 76" descr="Bullseye">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p:pic>
    </p:spTree>
    <p:extLst>
      <p:ext uri="{BB962C8B-B14F-4D97-AF65-F5344CB8AC3E}">
        <p14:creationId xmlns:p14="http://schemas.microsoft.com/office/powerpoint/2010/main" val="643801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Lorem Ipsum Dolor</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20XX</a:t>
            </a:r>
          </a:p>
        </p:txBody>
      </p:sp>
    </p:spTree>
    <p:extLst>
      <p:ext uri="{BB962C8B-B14F-4D97-AF65-F5344CB8AC3E}">
        <p14:creationId xmlns:p14="http://schemas.microsoft.com/office/powerpoint/2010/main" val="363015877"/>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127</TotalTime>
  <Words>610</Words>
  <Application>Microsoft Office PowerPoint</Application>
  <PresentationFormat>Widescreen</PresentationFormat>
  <Paragraphs>56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Avenir Next LT Pro</vt:lpstr>
      <vt:lpstr>Speak Pro</vt:lpstr>
      <vt:lpstr>Arial</vt:lpstr>
      <vt:lpstr>Calibri</vt:lpstr>
      <vt:lpstr>Office Theme</vt:lpstr>
      <vt:lpstr>WORLD HAPPINESS REPORT</vt:lpstr>
      <vt:lpstr>CONTEXT</vt:lpstr>
      <vt:lpstr>DYSTOPIA AND RESIDUALS</vt:lpstr>
      <vt:lpstr>What do the columns succeeding the Happiness Score (like Family, Generosity, etc.) describe?</vt:lpstr>
      <vt:lpstr>CORRELATION HEATMAP</vt:lpstr>
      <vt:lpstr>PICTURE WITH CAPTION SLIDE</vt:lpstr>
      <vt:lpstr>OVERVIEW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Shivam Gadekar</dc:creator>
  <cp:lastModifiedBy>Shivam Gadekar</cp:lastModifiedBy>
  <cp:revision>7</cp:revision>
  <dcterms:created xsi:type="dcterms:W3CDTF">2022-09-26T16:17:56Z</dcterms:created>
  <dcterms:modified xsi:type="dcterms:W3CDTF">2022-09-27T17:22:07Z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